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31"/>
  </p:notesMasterIdLst>
  <p:handoutMasterIdLst>
    <p:handoutMasterId r:id="rId32"/>
  </p:handoutMasterIdLst>
  <p:sldIdLst>
    <p:sldId id="256" r:id="rId6"/>
    <p:sldId id="270" r:id="rId7"/>
    <p:sldId id="262" r:id="rId8"/>
    <p:sldId id="273" r:id="rId9"/>
    <p:sldId id="263" r:id="rId10"/>
    <p:sldId id="258" r:id="rId11"/>
    <p:sldId id="275" r:id="rId12"/>
    <p:sldId id="276" r:id="rId13"/>
    <p:sldId id="277" r:id="rId14"/>
    <p:sldId id="310" r:id="rId15"/>
    <p:sldId id="311" r:id="rId16"/>
    <p:sldId id="312" r:id="rId17"/>
    <p:sldId id="279" r:id="rId18"/>
    <p:sldId id="280" r:id="rId19"/>
    <p:sldId id="281" r:id="rId20"/>
    <p:sldId id="299" r:id="rId21"/>
    <p:sldId id="300" r:id="rId22"/>
    <p:sldId id="283" r:id="rId23"/>
    <p:sldId id="301" r:id="rId24"/>
    <p:sldId id="305" r:id="rId25"/>
    <p:sldId id="304" r:id="rId26"/>
    <p:sldId id="268" r:id="rId27"/>
    <p:sldId id="306" r:id="rId28"/>
    <p:sldId id="289" r:id="rId29"/>
    <p:sldId id="261" r:id="rId3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D80FA-E7FD-424F-97AE-111379F97E57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7784C-947A-4B05-A34D-9F1F5B81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628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B8B65-5FD0-974D-905C-F3F4076E9207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EF9EC-E326-CC4A-BEF3-5E2E8CC02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49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all clients, but for many it is a very stressful process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F9EC-E326-CC4A-BEF3-5E2E8CC021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24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F9EC-E326-CC4A-BEF3-5E2E8CC021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34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4/13/2019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4/13/2019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4/13/2019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4/13/2019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4/13/2019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4/13/2019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4/13/2019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4/13/2019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4/13/2019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4/13/2019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4/13/2019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4/13/2019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4/13/2019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4/13/2019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4/13/2019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jp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cupa.edu/_SERVICES/Stu.Syk/documents/ProgramPlanningGuide16-final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25live.collegenet.com/wcup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dirty="0"/>
              <a:t>25Live, Reservation &amp; Event Policies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727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Reserving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409" y="2222287"/>
            <a:ext cx="3861323" cy="3636511"/>
          </a:xfrm>
        </p:spPr>
        <p:txBody>
          <a:bodyPr/>
          <a:lstStyle/>
          <a:p>
            <a:r>
              <a:rPr lang="en-US" dirty="0" smtClean="0"/>
              <a:t>Expected Attendance</a:t>
            </a:r>
            <a:endParaRPr lang="en-US" dirty="0"/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t="7589" r="34400" b="41723"/>
          <a:stretch/>
        </p:blipFill>
        <p:spPr bwMode="auto">
          <a:xfrm flipH="1">
            <a:off x="10402432" y="165943"/>
            <a:ext cx="1948106" cy="17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43" y="2295524"/>
            <a:ext cx="7738131" cy="421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30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Reserving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409" y="2222287"/>
            <a:ext cx="3861323" cy="3636511"/>
          </a:xfrm>
        </p:spPr>
        <p:txBody>
          <a:bodyPr/>
          <a:lstStyle/>
          <a:p>
            <a:r>
              <a:rPr lang="en-US" dirty="0" smtClean="0"/>
              <a:t>Event Time(s)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t="7589" r="34400" b="41723"/>
          <a:stretch/>
        </p:blipFill>
        <p:spPr bwMode="auto">
          <a:xfrm flipH="1">
            <a:off x="10402432" y="165943"/>
            <a:ext cx="1948106" cy="17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87" y="2324100"/>
            <a:ext cx="7794612" cy="425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3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Reserving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409" y="2222287"/>
            <a:ext cx="3861323" cy="3636511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Locations</a:t>
            </a:r>
          </a:p>
          <a:p>
            <a:r>
              <a:rPr lang="en-US" dirty="0" smtClean="0"/>
              <a:t>Building </a:t>
            </a:r>
            <a:r>
              <a:rPr lang="en-US" dirty="0"/>
              <a:t>Codes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/>
              <a:t>Sykes = SYK</a:t>
            </a:r>
          </a:p>
          <a:p>
            <a:pPr lvl="1"/>
            <a:r>
              <a:rPr lang="en-US" dirty="0"/>
              <a:t>Ehinger = EHG</a:t>
            </a:r>
          </a:p>
          <a:p>
            <a:pPr lvl="1"/>
            <a:r>
              <a:rPr lang="en-US" dirty="0"/>
              <a:t>Main Hall = MNH</a:t>
            </a:r>
          </a:p>
          <a:p>
            <a:pPr lvl="1"/>
            <a:r>
              <a:rPr lang="en-US" dirty="0"/>
              <a:t>Outdoor Fields/Quads = FLD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t="7589" r="34400" b="41723"/>
          <a:stretch/>
        </p:blipFill>
        <p:spPr bwMode="auto">
          <a:xfrm flipH="1">
            <a:off x="10402432" y="165943"/>
            <a:ext cx="1948106" cy="17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32" y="2222287"/>
            <a:ext cx="7670850" cy="418996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626635" y="3581400"/>
            <a:ext cx="2792361" cy="45914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70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Reserving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409" y="2222287"/>
            <a:ext cx="10554574" cy="3636511"/>
          </a:xfrm>
        </p:spPr>
        <p:txBody>
          <a:bodyPr/>
          <a:lstStyle/>
          <a:p>
            <a:r>
              <a:rPr lang="en-US" dirty="0" smtClean="0"/>
              <a:t>Resources</a:t>
            </a:r>
          </a:p>
          <a:p>
            <a:pPr lvl="1"/>
            <a:r>
              <a:rPr lang="en-US" dirty="0" smtClean="0"/>
              <a:t>Tables</a:t>
            </a:r>
          </a:p>
          <a:p>
            <a:pPr lvl="1"/>
            <a:r>
              <a:rPr lang="en-US" dirty="0" smtClean="0"/>
              <a:t>Microphones</a:t>
            </a:r>
          </a:p>
          <a:p>
            <a:pPr lvl="1"/>
            <a:r>
              <a:rPr lang="en-US" dirty="0" smtClean="0"/>
              <a:t>Laptop</a:t>
            </a:r>
          </a:p>
          <a:p>
            <a:pPr lvl="1"/>
            <a:r>
              <a:rPr lang="en-US" dirty="0" smtClean="0"/>
              <a:t>Up lights</a:t>
            </a:r>
            <a:endParaRPr lang="en-US" dirty="0"/>
          </a:p>
        </p:txBody>
      </p:sp>
      <p:pic>
        <p:nvPicPr>
          <p:cNvPr id="7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t="7589" r="34400" b="41723"/>
          <a:stretch/>
        </p:blipFill>
        <p:spPr bwMode="auto">
          <a:xfrm flipH="1">
            <a:off x="10402432" y="153911"/>
            <a:ext cx="1948106" cy="17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36" y="2222287"/>
            <a:ext cx="8121814" cy="444116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095999" y="3657601"/>
            <a:ext cx="2792361" cy="50482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25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Reserving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409" y="2222287"/>
            <a:ext cx="10554574" cy="3636511"/>
          </a:xfrm>
        </p:spPr>
        <p:txBody>
          <a:bodyPr/>
          <a:lstStyle/>
          <a:p>
            <a:r>
              <a:rPr lang="en-US" dirty="0"/>
              <a:t>Submitted Reservations</a:t>
            </a:r>
          </a:p>
          <a:p>
            <a:pPr lvl="1"/>
            <a:r>
              <a:rPr lang="en-US" dirty="0"/>
              <a:t>Reference Code</a:t>
            </a:r>
          </a:p>
          <a:p>
            <a:pPr lvl="1"/>
            <a:r>
              <a:rPr lang="en-US" dirty="0"/>
              <a:t>Email Yourself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554" y="2340078"/>
            <a:ext cx="7724399" cy="413379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226710" y="3106994"/>
            <a:ext cx="2792361" cy="35396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68644" y="4406977"/>
            <a:ext cx="835743" cy="27317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6200000">
            <a:off x="6587613" y="4617308"/>
            <a:ext cx="452284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t="7589" r="34400" b="41723"/>
          <a:stretch/>
        </p:blipFill>
        <p:spPr bwMode="auto">
          <a:xfrm flipH="1">
            <a:off x="10402432" y="153911"/>
            <a:ext cx="1948106" cy="17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91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Reserving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409" y="2222287"/>
            <a:ext cx="3440116" cy="3636511"/>
          </a:xfrm>
        </p:spPr>
        <p:txBody>
          <a:bodyPr/>
          <a:lstStyle/>
          <a:p>
            <a:r>
              <a:rPr lang="en-US" dirty="0"/>
              <a:t>Email Yourself to maintain record, and reference event</a:t>
            </a:r>
          </a:p>
          <a:p>
            <a:r>
              <a:rPr lang="en-US" dirty="0"/>
              <a:t>Organization Designee </a:t>
            </a:r>
          </a:p>
          <a:p>
            <a:pPr lvl="1"/>
            <a:r>
              <a:rPr lang="en-US" dirty="0"/>
              <a:t>Programmer/Event Coordinator</a:t>
            </a:r>
          </a:p>
          <a:p>
            <a:pPr lvl="1"/>
            <a:r>
              <a:rPr lang="en-US" dirty="0"/>
              <a:t>Transitioning Officers </a:t>
            </a:r>
          </a:p>
        </p:txBody>
      </p:sp>
      <p:sp>
        <p:nvSpPr>
          <p:cNvPr id="9" name="Oval 8"/>
          <p:cNvSpPr/>
          <p:nvPr/>
        </p:nvSpPr>
        <p:spPr>
          <a:xfrm>
            <a:off x="7226710" y="3106994"/>
            <a:ext cx="2792361" cy="35396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68644" y="4406977"/>
            <a:ext cx="835743" cy="27317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6200000">
            <a:off x="6587613" y="4617308"/>
            <a:ext cx="452284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3e63bbeb-ca35-45ad-9301-2dcdfbb62b8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8" b="4237"/>
          <a:stretch/>
        </p:blipFill>
        <p:spPr bwMode="auto">
          <a:xfrm>
            <a:off x="4336348" y="2330246"/>
            <a:ext cx="7330464" cy="41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t="7589" r="34400" b="41723"/>
          <a:stretch/>
        </p:blipFill>
        <p:spPr bwMode="auto">
          <a:xfrm flipH="1">
            <a:off x="10402432" y="165943"/>
            <a:ext cx="1948106" cy="17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252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Reserving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6690452" cy="3636511"/>
          </a:xfrm>
        </p:spPr>
        <p:txBody>
          <a:bodyPr/>
          <a:lstStyle/>
          <a:p>
            <a:r>
              <a:rPr lang="en-US" dirty="0"/>
              <a:t>After Reservation Submitted, Client waits for Confirmation.</a:t>
            </a:r>
          </a:p>
        </p:txBody>
      </p:sp>
      <p:pic>
        <p:nvPicPr>
          <p:cNvPr id="4" name="Picture 8" descr="Image result for bitmoj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882" y="2376230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860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Requests</a:t>
            </a:r>
          </a:p>
        </p:txBody>
      </p:sp>
      <p:pic>
        <p:nvPicPr>
          <p:cNvPr id="17410" name="Picture 2" descr="https://render.bitstrips.com/v2/cpanel/10212995-175059281_31-s1-v1.png?transparent=1&amp;palette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8"/>
          <a:stretch/>
        </p:blipFill>
        <p:spPr bwMode="auto">
          <a:xfrm>
            <a:off x="7877175" y="0"/>
            <a:ext cx="3790950" cy="269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430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Requests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3528477"/>
            <a:ext cx="9652110" cy="2706494"/>
          </a:xfrm>
        </p:spPr>
        <p:txBody>
          <a:bodyPr>
            <a:noAutofit/>
          </a:bodyPr>
          <a:lstStyle/>
          <a:p>
            <a:r>
              <a:rPr lang="en-US" sz="2400" dirty="0"/>
              <a:t>Management of Spaces </a:t>
            </a:r>
          </a:p>
          <a:p>
            <a:pPr lvl="1"/>
            <a:r>
              <a:rPr lang="en-US" sz="2200" dirty="0"/>
              <a:t>Sykes, Patios, Outdoor Space/5k Routes – Sykes Admin</a:t>
            </a:r>
          </a:p>
          <a:p>
            <a:pPr lvl="1"/>
            <a:r>
              <a:rPr lang="en-US" sz="2200" dirty="0"/>
              <a:t>Academic Buildings – Space Management </a:t>
            </a:r>
          </a:p>
          <a:p>
            <a:pPr lvl="1"/>
            <a:r>
              <a:rPr lang="en-US" sz="2200" dirty="0"/>
              <a:t>Recreation Spaces (</a:t>
            </a:r>
            <a:r>
              <a:rPr lang="en-US" sz="2200" dirty="0" err="1"/>
              <a:t>Ehinger</a:t>
            </a:r>
            <a:r>
              <a:rPr lang="en-US" sz="2200" dirty="0"/>
              <a:t>/practice fields) – Sykes Admin/Rec Services</a:t>
            </a:r>
          </a:p>
          <a:p>
            <a:pPr lvl="1"/>
            <a:r>
              <a:rPr lang="en-US" sz="2200" dirty="0"/>
              <a:t> Swope Music Building – College of Arts &amp; Humanities </a:t>
            </a:r>
          </a:p>
          <a:p>
            <a:pPr lvl="1"/>
            <a:r>
              <a:rPr lang="en-US" sz="2400" dirty="0"/>
              <a:t>Asplundh</a:t>
            </a:r>
            <a:r>
              <a:rPr lang="en-US" sz="2200" dirty="0"/>
              <a:t> – Venue Management </a:t>
            </a:r>
          </a:p>
          <a:p>
            <a:pPr lvl="1"/>
            <a:r>
              <a:rPr lang="en-US" sz="2200" dirty="0"/>
              <a:t>Athletic Spaces (Hollinger) – Athletics </a:t>
            </a:r>
          </a:p>
          <a:p>
            <a:pPr lvl="1"/>
            <a:endParaRPr lang="en-US" sz="22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16386" name="Picture 2" descr="https://render.bitstrips.com/v2/cpanel/8097150-175059281_31-s1-v1.png?transparent=1&amp;palette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7" t="39015" r="18246"/>
          <a:stretch/>
        </p:blipFill>
        <p:spPr bwMode="auto">
          <a:xfrm>
            <a:off x="10230415" y="201408"/>
            <a:ext cx="1765427" cy="172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201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Requests</a:t>
            </a:r>
          </a:p>
        </p:txBody>
      </p:sp>
      <p:pic>
        <p:nvPicPr>
          <p:cNvPr id="6" name="Picture 2" descr="https://render.bitstrips.com/v2/cpanel/8097150-175059281_31-s1-v1.png?transparent=1&amp;palette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7" t="39015" r="18246"/>
          <a:stretch/>
        </p:blipFill>
        <p:spPr bwMode="auto">
          <a:xfrm>
            <a:off x="10230415" y="201408"/>
            <a:ext cx="1765427" cy="172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842" y="2527647"/>
            <a:ext cx="5984907" cy="346982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83962" y="3396195"/>
            <a:ext cx="4846881" cy="270649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/>
            <a:r>
              <a:rPr lang="en-US" dirty="0" smtClean="0"/>
              <a:t>Special </a:t>
            </a:r>
            <a:r>
              <a:rPr lang="en-US" dirty="0"/>
              <a:t>Events</a:t>
            </a:r>
          </a:p>
          <a:p>
            <a:pPr marL="742950" lvl="2" indent="-342900"/>
            <a:r>
              <a:rPr lang="en-US" dirty="0"/>
              <a:t>5ks or Races </a:t>
            </a:r>
          </a:p>
          <a:p>
            <a:pPr marL="742950" lvl="2" indent="-342900"/>
            <a:r>
              <a:rPr lang="en-US" sz="1200" dirty="0"/>
              <a:t>Outdoor Events</a:t>
            </a:r>
          </a:p>
          <a:p>
            <a:pPr lvl="1"/>
            <a:r>
              <a:rPr lang="en-US" sz="1400" dirty="0"/>
              <a:t>Dances/Parties</a:t>
            </a:r>
          </a:p>
          <a:p>
            <a:pPr lvl="1"/>
            <a:r>
              <a:rPr lang="en-US" sz="1400" dirty="0"/>
              <a:t>Fundraisers</a:t>
            </a:r>
          </a:p>
          <a:p>
            <a:r>
              <a:rPr lang="en-US" sz="1600" dirty="0"/>
              <a:t>These Events Require Meetings with Assistant Director </a:t>
            </a:r>
          </a:p>
          <a:p>
            <a:pPr lvl="1"/>
            <a:r>
              <a:rPr lang="en-US" sz="1200" dirty="0"/>
              <a:t>At minimum </a:t>
            </a:r>
            <a:r>
              <a:rPr lang="en-US" sz="1200" dirty="0" smtClean="0"/>
              <a:t>2 </a:t>
            </a:r>
            <a:r>
              <a:rPr lang="en-US" sz="1200" dirty="0"/>
              <a:t>weeks before event date</a:t>
            </a:r>
          </a:p>
          <a:p>
            <a:pPr marL="457200" lvl="1" indent="0">
              <a:buFont typeface="Wingdings 2" charset="2"/>
              <a:buNone/>
            </a:pPr>
            <a:endParaRPr lang="en-US" sz="1400" dirty="0"/>
          </a:p>
          <a:p>
            <a:pPr marL="457200" lvl="1" indent="0">
              <a:buFont typeface="Wingdings 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261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OVERVIEW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800" b="1" dirty="0">
                <a:solidFill>
                  <a:schemeClr val="accent1"/>
                </a:solidFill>
              </a:rPr>
              <a:t>Understanding 25Live &amp; Reservation Policies</a:t>
            </a:r>
          </a:p>
          <a:p>
            <a:r>
              <a:rPr lang="en-US" sz="2400" dirty="0"/>
              <a:t>Learning Objectives	</a:t>
            </a:r>
          </a:p>
          <a:p>
            <a:r>
              <a:rPr lang="en-US" sz="2400" dirty="0" smtClean="0"/>
              <a:t>25Live </a:t>
            </a:r>
            <a:r>
              <a:rPr lang="en-US" sz="2400" dirty="0"/>
              <a:t>and the Planning Process</a:t>
            </a:r>
          </a:p>
          <a:p>
            <a:r>
              <a:rPr lang="en-US" sz="2400" dirty="0"/>
              <a:t>Reservation and Event Policies</a:t>
            </a:r>
          </a:p>
          <a:p>
            <a:r>
              <a:rPr lang="en-US" sz="2400" dirty="0"/>
              <a:t>Points of Contact</a:t>
            </a:r>
          </a:p>
          <a:p>
            <a:endParaRPr lang="en-US" dirty="0"/>
          </a:p>
        </p:txBody>
      </p:sp>
      <p:pic>
        <p:nvPicPr>
          <p:cNvPr id="1026" name="Picture 2" descr="http://www.wcupa.edu/_SERVICES/Stu.Syk/images/slideshow/1280/sykes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0" r="42654"/>
          <a:stretch/>
        </p:blipFill>
        <p:spPr bwMode="auto">
          <a:xfrm>
            <a:off x="1110343" y="2420070"/>
            <a:ext cx="3627815" cy="328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render.bitstrips.com/v2/cpanel/7216901-175059281_31-s1-v1.png?transparent=1&amp;palette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314" y="3823854"/>
            <a:ext cx="3018898" cy="303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847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Requests</a:t>
            </a:r>
          </a:p>
        </p:txBody>
      </p:sp>
      <p:pic>
        <p:nvPicPr>
          <p:cNvPr id="6" name="Picture 2" descr="https://render.bitstrips.com/v2/cpanel/8097150-175059281_31-s1-v1.png?transparent=1&amp;palette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7" t="39015" r="18246"/>
          <a:stretch/>
        </p:blipFill>
        <p:spPr bwMode="auto">
          <a:xfrm>
            <a:off x="10230415" y="201408"/>
            <a:ext cx="1765427" cy="172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10000" y="2518740"/>
            <a:ext cx="9978002" cy="270649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ambria" panose="02040503050406030204" pitchFamily="18" charset="0"/>
              </a:rPr>
              <a:t>Based on reservation triggers, the following may happen: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>
                <a:solidFill>
                  <a:schemeClr val="accent1"/>
                </a:solidFill>
                <a:latin typeface="Cambria" panose="02040503050406030204" pitchFamily="18" charset="0"/>
              </a:rPr>
              <a:t>An in-person meeting may be scheduled.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>
                <a:solidFill>
                  <a:schemeClr val="accent1"/>
                </a:solidFill>
                <a:latin typeface="Cambria" panose="02040503050406030204" pitchFamily="18" charset="0"/>
              </a:rPr>
              <a:t>We may work with the group through email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>
                <a:solidFill>
                  <a:schemeClr val="accent1"/>
                </a:solidFill>
                <a:latin typeface="Cambria" panose="02040503050406030204" pitchFamily="18" charset="0"/>
              </a:rPr>
              <a:t>No further action may be needed. We may just be able to confirm the event</a:t>
            </a:r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1"/>
                </a:solidFill>
                <a:latin typeface="Cambria" panose="02040503050406030204" pitchFamily="18" charset="0"/>
              </a:rPr>
              <a:t>		*** </a:t>
            </a:r>
            <a:r>
              <a:rPr lang="en-US" sz="2000" dirty="0">
                <a:solidFill>
                  <a:schemeClr val="accent1"/>
                </a:solidFill>
                <a:latin typeface="Cambria" panose="02040503050406030204" pitchFamily="18" charset="0"/>
              </a:rPr>
              <a:t>Events that do not “trigger” a meeting or email conversation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accent1"/>
                </a:solidFill>
                <a:latin typeface="Cambria" panose="02040503050406030204" pitchFamily="18" charset="0"/>
              </a:rPr>
              <a:t> will go to YOU to manage!</a:t>
            </a:r>
          </a:p>
          <a:p>
            <a:pPr marL="457200" lvl="1" indent="0">
              <a:buFont typeface="Wingdings 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146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Requests</a:t>
            </a:r>
          </a:p>
        </p:txBody>
      </p:sp>
      <p:pic>
        <p:nvPicPr>
          <p:cNvPr id="6" name="Picture 2" descr="https://render.bitstrips.com/v2/cpanel/8097150-175059281_31-s1-v1.png?transparent=1&amp;palette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7" t="39015" r="18246"/>
          <a:stretch/>
        </p:blipFill>
        <p:spPr bwMode="auto">
          <a:xfrm>
            <a:off x="10230415" y="201408"/>
            <a:ext cx="1765427" cy="172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032895" y="2141258"/>
            <a:ext cx="4846881" cy="270649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Confirmation of Space</a:t>
            </a:r>
          </a:p>
          <a:p>
            <a:pPr marL="457200" lvl="1" indent="0">
              <a:buNone/>
            </a:pPr>
            <a:r>
              <a:rPr lang="en-US" sz="1800" dirty="0"/>
              <a:t>Space is not confirmed until client receives confirmation email from Administrator  </a:t>
            </a:r>
          </a:p>
          <a:p>
            <a:pPr marL="457200" lvl="1" indent="0">
              <a:buFont typeface="Wingdings 2" charset="2"/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9243" t="19824" r="48533" b="9649"/>
          <a:stretch/>
        </p:blipFill>
        <p:spPr>
          <a:xfrm>
            <a:off x="7543800" y="2048005"/>
            <a:ext cx="3647698" cy="4543561"/>
          </a:xfrm>
          <a:prstGeom prst="rect">
            <a:avLst/>
          </a:prstGeom>
        </p:spPr>
      </p:pic>
      <p:pic>
        <p:nvPicPr>
          <p:cNvPr id="1026" name="Picture 2" descr="https://render.bitstrips.com/v2/cpanel/9991235-175059281_38-s1-v1.png?transparent=1&amp;palette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188" y="3893978"/>
            <a:ext cx="2697588" cy="269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240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LOGISTICS FOR THE PROGRAM</a:t>
            </a:r>
          </a:p>
        </p:txBody>
      </p:sp>
      <p:pic>
        <p:nvPicPr>
          <p:cNvPr id="2050" name="Picture 2" descr="https://i.ytimg.com/vi/npfr0rvY1lU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353" y="1238502"/>
            <a:ext cx="4703843" cy="26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588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 Related to Program Logistics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590776"/>
            <a:ext cx="9657833" cy="3636511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Food at Events </a:t>
            </a:r>
          </a:p>
          <a:p>
            <a:pPr lvl="1"/>
            <a:r>
              <a:rPr lang="en-US" sz="2200" dirty="0"/>
              <a:t>Depending on Space food may or may not be permitted </a:t>
            </a:r>
          </a:p>
          <a:p>
            <a:r>
              <a:rPr lang="en-US" sz="2400" dirty="0"/>
              <a:t>All events on campus are required to use ARAMARK/New Street Catering for their programs, meetings, and events. </a:t>
            </a:r>
          </a:p>
          <a:p>
            <a:pPr lvl="1"/>
            <a:r>
              <a:rPr lang="en-US" sz="2200" dirty="0"/>
              <a:t>Options are available for outside, but you must obtain waiver and permission from catering.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Bake sales and pretzel sales are exempt. For all food distribution, group must wear gloves.</a:t>
            </a:r>
            <a:r>
              <a:rPr lang="en-US" sz="2400" dirty="0"/>
              <a:t> </a:t>
            </a:r>
          </a:p>
          <a:p>
            <a:r>
              <a:rPr lang="en-US" sz="2400" dirty="0"/>
              <a:t>Outside food is granted for closed/private events. Approval comes from Sykes Administration.</a:t>
            </a:r>
          </a:p>
          <a:p>
            <a:r>
              <a:rPr lang="en-US" sz="2400" dirty="0">
                <a:solidFill>
                  <a:schemeClr val="accent1"/>
                </a:solidFill>
                <a:latin typeface="Cambria" panose="02040503050406030204" pitchFamily="18" charset="0"/>
              </a:rPr>
              <a:t>Groups may never serve food to the public they have cooked themselves. Private meeting “potlucks” are not included- it’s only when anyone can walk up and eat or purchase food.</a:t>
            </a:r>
          </a:p>
        </p:txBody>
      </p:sp>
      <p:pic>
        <p:nvPicPr>
          <p:cNvPr id="4" name="Picture 2" descr="https://render.bitstrips.com/v2/cpanel/8097150-175059281_31-s1-v1.png?transparent=1&amp;palette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7" t="39015" r="18246"/>
          <a:stretch/>
        </p:blipFill>
        <p:spPr bwMode="auto">
          <a:xfrm>
            <a:off x="10230415" y="201408"/>
            <a:ext cx="1765427" cy="172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877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 Related to Program Logistics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590776"/>
            <a:ext cx="9657833" cy="3636511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Public Safety</a:t>
            </a:r>
          </a:p>
          <a:p>
            <a:pPr lvl="1"/>
            <a:r>
              <a:rPr lang="en-US" sz="2200" dirty="0"/>
              <a:t>May be required at the event if one or more of the following criteria is met.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There is a potential for non-WCU students to be present, </a:t>
            </a:r>
          </a:p>
          <a:p>
            <a:r>
              <a:rPr lang="en-US" dirty="0"/>
              <a:t>An admission fee is charged/anticipation of large quantity of money on site</a:t>
            </a:r>
          </a:p>
          <a:p>
            <a:r>
              <a:rPr lang="en-US" dirty="0"/>
              <a:t>The size of the expected crowd, </a:t>
            </a:r>
          </a:p>
          <a:p>
            <a:r>
              <a:rPr lang="en-US" dirty="0"/>
              <a:t>Event ends after 12 midnight, </a:t>
            </a:r>
          </a:p>
          <a:p>
            <a:r>
              <a:rPr lang="en-US" dirty="0"/>
              <a:t>The program was advertised off campus, </a:t>
            </a:r>
          </a:p>
          <a:p>
            <a:r>
              <a:rPr lang="en-US" dirty="0"/>
              <a:t>Nature of the entertainment, i.e. DJ, band, live performer, etc. </a:t>
            </a:r>
          </a:p>
          <a:p>
            <a:pPr marL="457200" lvl="1" indent="0">
              <a:buNone/>
            </a:pPr>
            <a:endParaRPr lang="en-US" sz="2200" dirty="0"/>
          </a:p>
        </p:txBody>
      </p:sp>
      <p:pic>
        <p:nvPicPr>
          <p:cNvPr id="4" name="Picture 2" descr="https://render.bitstrips.com/v2/cpanel/8097150-175059281_31-s1-v1.png?transparent=1&amp;palette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7" t="39015" r="18246"/>
          <a:stretch/>
        </p:blipFill>
        <p:spPr bwMode="auto">
          <a:xfrm>
            <a:off x="10230415" y="201408"/>
            <a:ext cx="1765427" cy="172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772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Points of Contact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r="14693"/>
          <a:stretch/>
        </p:blipFill>
        <p:spPr>
          <a:xfrm>
            <a:off x="6279039" y="2499809"/>
            <a:ext cx="1199148" cy="14056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56" y="2235869"/>
            <a:ext cx="1405690" cy="14056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-892" t="2142" r="-3290" b="31684"/>
          <a:stretch/>
        </p:blipFill>
        <p:spPr>
          <a:xfrm>
            <a:off x="9155466" y="4481442"/>
            <a:ext cx="1441734" cy="14056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23913" t="10397" r="37978" b="51851"/>
          <a:stretch/>
        </p:blipFill>
        <p:spPr>
          <a:xfrm>
            <a:off x="8734376" y="2344664"/>
            <a:ext cx="1396751" cy="13836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788" y="4405453"/>
            <a:ext cx="1261769" cy="167061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l="7882" r="38027" b="63795"/>
          <a:stretch/>
        </p:blipFill>
        <p:spPr>
          <a:xfrm>
            <a:off x="3569138" y="4461924"/>
            <a:ext cx="1225258" cy="155766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067" y="3603125"/>
            <a:ext cx="19818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Dave Timmann, </a:t>
            </a:r>
          </a:p>
          <a:p>
            <a:pPr algn="ctr"/>
            <a:r>
              <a:rPr lang="en-US" sz="1100" dirty="0"/>
              <a:t>Director, Sykes Union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20087" y="3793937"/>
            <a:ext cx="19818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Adriane Reilly, </a:t>
            </a:r>
            <a:endParaRPr lang="en-US" sz="1100" dirty="0"/>
          </a:p>
          <a:p>
            <a:pPr algn="ctr"/>
            <a:r>
              <a:rPr lang="en-US" sz="1100" dirty="0"/>
              <a:t>Assoc. Director, </a:t>
            </a:r>
          </a:p>
          <a:p>
            <a:pPr algn="ctr"/>
            <a:r>
              <a:rPr lang="en-US" sz="1100" dirty="0"/>
              <a:t>Sykes Union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60180" y="3593600"/>
            <a:ext cx="19818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Jordan Maxwell</a:t>
            </a:r>
            <a:endParaRPr lang="en-US" sz="1100" dirty="0"/>
          </a:p>
          <a:p>
            <a:pPr algn="ctr"/>
            <a:r>
              <a:rPr lang="en-US" sz="1100" dirty="0"/>
              <a:t>Assist. Director, </a:t>
            </a:r>
          </a:p>
          <a:p>
            <a:pPr algn="ctr"/>
            <a:r>
              <a:rPr lang="en-US" sz="1100" dirty="0"/>
              <a:t>Sykes Union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48673" y="3878238"/>
            <a:ext cx="19818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NaQuan Redd</a:t>
            </a:r>
          </a:p>
          <a:p>
            <a:pPr algn="ctr"/>
            <a:r>
              <a:rPr lang="en-US" sz="1100" dirty="0" smtClean="0"/>
              <a:t>Assist. Director </a:t>
            </a:r>
            <a:endParaRPr lang="en-US" sz="1100" dirty="0"/>
          </a:p>
          <a:p>
            <a:pPr algn="ctr"/>
            <a:r>
              <a:rPr lang="en-US" sz="1100" dirty="0"/>
              <a:t>Sykes Union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441847" y="3784193"/>
            <a:ext cx="19818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Lt. Ray Stevenson</a:t>
            </a:r>
          </a:p>
          <a:p>
            <a:pPr algn="ctr"/>
            <a:r>
              <a:rPr lang="en-US" sz="1100" dirty="0"/>
              <a:t>Public Safety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21655" y="6076063"/>
            <a:ext cx="19818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Mike Reno</a:t>
            </a:r>
          </a:p>
          <a:p>
            <a:pPr algn="ctr"/>
            <a:r>
              <a:rPr lang="en-US" sz="1100" dirty="0"/>
              <a:t>Assist. Director, </a:t>
            </a:r>
          </a:p>
          <a:p>
            <a:pPr algn="ctr"/>
            <a:r>
              <a:rPr lang="en-US" sz="1100" dirty="0"/>
              <a:t>Campus Recreation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94596" y="6012944"/>
            <a:ext cx="2715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Charlie Warner</a:t>
            </a:r>
          </a:p>
          <a:p>
            <a:pPr algn="ctr"/>
            <a:r>
              <a:rPr lang="en-US" sz="1100" dirty="0"/>
              <a:t>Director, </a:t>
            </a:r>
          </a:p>
          <a:p>
            <a:pPr algn="ctr"/>
            <a:r>
              <a:rPr lang="en-US" sz="1100" dirty="0"/>
              <a:t>Student Leadership &amp;</a:t>
            </a:r>
          </a:p>
          <a:p>
            <a:pPr algn="ctr"/>
            <a:r>
              <a:rPr lang="en-US" sz="1100" dirty="0"/>
              <a:t> Involvement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581762" y="5983500"/>
            <a:ext cx="2715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Jennifer Yost</a:t>
            </a:r>
            <a:endParaRPr lang="en-US" sz="1100" dirty="0"/>
          </a:p>
          <a:p>
            <a:pPr algn="ctr"/>
            <a:r>
              <a:rPr lang="en-US" sz="1100" dirty="0"/>
              <a:t>Assist. Director, </a:t>
            </a:r>
          </a:p>
          <a:p>
            <a:pPr algn="ctr"/>
            <a:r>
              <a:rPr lang="en-US" sz="1100" dirty="0"/>
              <a:t>Student Leadership &amp;</a:t>
            </a:r>
          </a:p>
          <a:p>
            <a:pPr algn="ctr"/>
            <a:r>
              <a:rPr lang="en-US" sz="1100" dirty="0"/>
              <a:t> Involvement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539231" y="5887132"/>
            <a:ext cx="27156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Cara Jenkins-Sullivan</a:t>
            </a:r>
          </a:p>
          <a:p>
            <a:pPr algn="ctr"/>
            <a:r>
              <a:rPr lang="en-US" sz="1100" dirty="0"/>
              <a:t>Director, </a:t>
            </a:r>
          </a:p>
          <a:p>
            <a:pPr algn="ctr"/>
            <a:r>
              <a:rPr lang="en-US" sz="1100" dirty="0"/>
              <a:t>Fraternity &amp; Sorority Life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301" y="2054618"/>
            <a:ext cx="1309772" cy="1538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09" y="2288769"/>
            <a:ext cx="1495424" cy="1495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96" y="4535569"/>
            <a:ext cx="1484023" cy="148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54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DEVELOPING THE PROGRAM</a:t>
            </a:r>
          </a:p>
        </p:txBody>
      </p:sp>
      <p:pic>
        <p:nvPicPr>
          <p:cNvPr id="6" name="Picture 2" descr="https://wynstep.files.wordpress.com/2016/10/bitmoji-20161013185223.png?w=3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660" y="2999402"/>
            <a:ext cx="3858598" cy="385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407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the Program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10000" y="2712537"/>
            <a:ext cx="5185873" cy="36387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4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Understanding University Policy</a:t>
            </a:r>
          </a:p>
          <a:p>
            <a:r>
              <a:rPr lang="en-US" dirty="0"/>
              <a:t>Program Planning Guide</a:t>
            </a:r>
          </a:p>
          <a:p>
            <a:r>
              <a:rPr lang="en-US" dirty="0"/>
              <a:t>Policies Related to Space:</a:t>
            </a:r>
          </a:p>
          <a:p>
            <a:pPr lvl="1"/>
            <a:r>
              <a:rPr lang="en-US" dirty="0"/>
              <a:t>Reservations</a:t>
            </a:r>
          </a:p>
          <a:p>
            <a:pPr lvl="1"/>
            <a:r>
              <a:rPr lang="en-US" dirty="0"/>
              <a:t>Fundraising</a:t>
            </a:r>
          </a:p>
          <a:p>
            <a:pPr lvl="1"/>
            <a:r>
              <a:rPr lang="en-US" dirty="0"/>
              <a:t>Parties</a:t>
            </a:r>
          </a:p>
          <a:p>
            <a:pPr lvl="1"/>
            <a:r>
              <a:rPr lang="en-US" dirty="0"/>
              <a:t>Food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181" y="2317379"/>
            <a:ext cx="3131132" cy="4033921"/>
          </a:xfrm>
          <a:prstGeom prst="rect">
            <a:avLst/>
          </a:prstGeom>
        </p:spPr>
      </p:pic>
      <p:pic>
        <p:nvPicPr>
          <p:cNvPr id="6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t="7589" r="34400" b="41723"/>
          <a:stretch/>
        </p:blipFill>
        <p:spPr bwMode="auto">
          <a:xfrm flipH="1">
            <a:off x="10402432" y="165943"/>
            <a:ext cx="1948106" cy="17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344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RESERVING SPACE FOR PROGRAM</a:t>
            </a:r>
          </a:p>
        </p:txBody>
      </p:sp>
      <p:pic>
        <p:nvPicPr>
          <p:cNvPr id="1026" name="Picture 2" descr="http://www.wcupa.edu/oca/conferenceServices/images/syk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459" y="1238502"/>
            <a:ext cx="3629025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242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Reserving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25 Live</a:t>
            </a:r>
            <a:endParaRPr lang="en-US" dirty="0"/>
          </a:p>
          <a:p>
            <a:r>
              <a:rPr lang="en-US" dirty="0"/>
              <a:t>Organization Designee </a:t>
            </a:r>
          </a:p>
          <a:p>
            <a:r>
              <a:rPr lang="en-US" dirty="0"/>
              <a:t>Event Type </a:t>
            </a:r>
          </a:p>
          <a:p>
            <a:r>
              <a:rPr lang="en-US" dirty="0"/>
              <a:t>Reservation Process</a:t>
            </a:r>
          </a:p>
          <a:p>
            <a:pPr lvl="1"/>
            <a:r>
              <a:rPr lang="en-US" dirty="0"/>
              <a:t>Space Options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571" r="50401" b="10662"/>
          <a:stretch/>
        </p:blipFill>
        <p:spPr>
          <a:xfrm>
            <a:off x="4454978" y="2345871"/>
            <a:ext cx="7301163" cy="3807377"/>
          </a:xfrm>
          <a:prstGeom prst="rect">
            <a:avLst/>
          </a:prstGeom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t="7589" r="34400" b="41723"/>
          <a:stretch/>
        </p:blipFill>
        <p:spPr bwMode="auto">
          <a:xfrm flipH="1">
            <a:off x="10402432" y="165943"/>
            <a:ext cx="1948106" cy="17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734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Reserving Space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382" r="50536" b="285"/>
          <a:stretch/>
        </p:blipFill>
        <p:spPr>
          <a:xfrm>
            <a:off x="4569116" y="2305370"/>
            <a:ext cx="6812882" cy="4017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" y="3543300"/>
            <a:ext cx="421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25live.collegenet.com/</a:t>
            </a:r>
            <a:r>
              <a:rPr lang="en-US" dirty="0" err="1"/>
              <a:t>wcupa</a:t>
            </a:r>
            <a:r>
              <a:rPr lang="en-US" dirty="0"/>
              <a:t>/</a:t>
            </a:r>
          </a:p>
        </p:txBody>
      </p:sp>
      <p:pic>
        <p:nvPicPr>
          <p:cNvPr id="6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t="7589" r="34400" b="41723"/>
          <a:stretch/>
        </p:blipFill>
        <p:spPr bwMode="auto">
          <a:xfrm flipH="1">
            <a:off x="10402432" y="165943"/>
            <a:ext cx="1948106" cy="17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505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Reserving Space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245" r="50272"/>
          <a:stretch/>
        </p:blipFill>
        <p:spPr>
          <a:xfrm>
            <a:off x="4569116" y="2302216"/>
            <a:ext cx="6812882" cy="401398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890684" y="2337621"/>
            <a:ext cx="2050026" cy="671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270956" y="3849330"/>
            <a:ext cx="1570702" cy="435077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t="7589" r="34400" b="41723"/>
          <a:stretch/>
        </p:blipFill>
        <p:spPr bwMode="auto">
          <a:xfrm flipH="1">
            <a:off x="10402432" y="165943"/>
            <a:ext cx="1948106" cy="17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410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Reserving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409" y="2222287"/>
            <a:ext cx="10554574" cy="3636511"/>
          </a:xfrm>
        </p:spPr>
        <p:txBody>
          <a:bodyPr/>
          <a:lstStyle/>
          <a:p>
            <a:r>
              <a:rPr lang="en-US" dirty="0"/>
              <a:t>Click through Prompts</a:t>
            </a:r>
          </a:p>
          <a:p>
            <a:r>
              <a:rPr lang="en-US" dirty="0"/>
              <a:t>Building Codes:</a:t>
            </a:r>
          </a:p>
          <a:p>
            <a:pPr lvl="1"/>
            <a:r>
              <a:rPr lang="en-US" dirty="0"/>
              <a:t>Sykes = SYK</a:t>
            </a:r>
          </a:p>
          <a:p>
            <a:pPr lvl="1"/>
            <a:r>
              <a:rPr lang="en-US" dirty="0"/>
              <a:t>Ehinger = EHG</a:t>
            </a:r>
          </a:p>
          <a:p>
            <a:pPr lvl="1"/>
            <a:r>
              <a:rPr lang="en-US" dirty="0"/>
              <a:t>Main Hall = MNH</a:t>
            </a:r>
          </a:p>
          <a:p>
            <a:pPr lvl="1"/>
            <a:r>
              <a:rPr lang="en-US" dirty="0"/>
              <a:t>Outdoor Fields/Quads = FLD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571" r="50401" b="10662"/>
          <a:stretch/>
        </p:blipFill>
        <p:spPr>
          <a:xfrm>
            <a:off x="4690952" y="2355704"/>
            <a:ext cx="7301163" cy="3807377"/>
          </a:xfrm>
          <a:prstGeom prst="rect">
            <a:avLst/>
          </a:prstGeom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t="7589" r="34400" b="41723"/>
          <a:stretch/>
        </p:blipFill>
        <p:spPr bwMode="auto">
          <a:xfrm flipH="1">
            <a:off x="10402432" y="165943"/>
            <a:ext cx="1948106" cy="17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6480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64B0"/>
      </a:accent1>
      <a:accent2>
        <a:srgbClr val="D75BCD"/>
      </a:accent2>
      <a:accent3>
        <a:srgbClr val="E54D86"/>
      </a:accent3>
      <a:accent4>
        <a:srgbClr val="DE4547"/>
      </a:accent4>
      <a:accent5>
        <a:srgbClr val="F16E40"/>
      </a:accent5>
      <a:accent6>
        <a:srgbClr val="EB9C5A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DAFF2B010C544FA0D5599AD7AFEA63" ma:contentTypeVersion="0" ma:contentTypeDescription="Create a new document." ma:contentTypeScope="" ma:versionID="057605dfa6c0e8e5e87f491ded0cea41">
  <xsd:schema xmlns:xsd="http://www.w3.org/2001/XMLSchema" xmlns:xs="http://www.w3.org/2001/XMLSchema" xmlns:p="http://schemas.microsoft.com/office/2006/metadata/properties" xmlns:ns2="16a25808-6fbd-4ee8-a9c3-099f6e2777c8" targetNamespace="http://schemas.microsoft.com/office/2006/metadata/properties" ma:root="true" ma:fieldsID="0c0b287e7ee85eb3d937d22b732904be" ns2:_="">
    <xsd:import namespace="16a25808-6fbd-4ee8-a9c3-099f6e2777c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a25808-6fbd-4ee8-a9c3-099f6e2777c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6a25808-6fbd-4ee8-a9c3-099f6e2777c8">DNU3T6ERYKS2-1696831264-37</_dlc_DocId>
    <_dlc_DocIdUrl xmlns="16a25808-6fbd-4ee8-a9c3-099f6e2777c8">
      <Url>https://sharepoint.wcupa.edu/vp/sa/sykadm/_layouts/15/DocIdRedir.aspx?ID=DNU3T6ERYKS2-1696831264-37</Url>
      <Description>DNU3T6ERYKS2-1696831264-37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E72E380-B612-4760-978E-29C94205D5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a25808-6fbd-4ee8-a9c3-099f6e2777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E9ED5A3-8F7B-4F90-8A6C-1A9E513033A7}">
  <ds:schemaRefs>
    <ds:schemaRef ds:uri="16a25808-6fbd-4ee8-a9c3-099f6e2777c8"/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B889D37-9269-472A-A610-F11906E7C03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D045AB4-6996-4084-8931-B5134681BB39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15967</TotalTime>
  <Words>588</Words>
  <Application>Microsoft Office PowerPoint</Application>
  <PresentationFormat>Widescreen</PresentationFormat>
  <Paragraphs>156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Cambria</vt:lpstr>
      <vt:lpstr>Century Gothic</vt:lpstr>
      <vt:lpstr>Wingdings 2</vt:lpstr>
      <vt:lpstr>Quotable</vt:lpstr>
      <vt:lpstr>25Live, Reservation &amp; Event Policies</vt:lpstr>
      <vt:lpstr>OVERVIEW</vt:lpstr>
      <vt:lpstr>DEVELOPING THE PROGRAM</vt:lpstr>
      <vt:lpstr>Developing the Program</vt:lpstr>
      <vt:lpstr>RESERVING SPACE FOR PROGRAM</vt:lpstr>
      <vt:lpstr>Reserving Space</vt:lpstr>
      <vt:lpstr>Reserving Space</vt:lpstr>
      <vt:lpstr>Reserving Space</vt:lpstr>
      <vt:lpstr>Reserving Space</vt:lpstr>
      <vt:lpstr>Reserving Space</vt:lpstr>
      <vt:lpstr>Reserving Space</vt:lpstr>
      <vt:lpstr>Reserving Space</vt:lpstr>
      <vt:lpstr>Reserving Space</vt:lpstr>
      <vt:lpstr>Reserving Space</vt:lpstr>
      <vt:lpstr>Reserving Space</vt:lpstr>
      <vt:lpstr>Reserving Space</vt:lpstr>
      <vt:lpstr>Processing Requests</vt:lpstr>
      <vt:lpstr>Processing Requests</vt:lpstr>
      <vt:lpstr>Processing Requests</vt:lpstr>
      <vt:lpstr>Processing Requests</vt:lpstr>
      <vt:lpstr>Processing Requests</vt:lpstr>
      <vt:lpstr>LOGISTICS FOR THE PROGRAM</vt:lpstr>
      <vt:lpstr>Policies Related to Program Logistics</vt:lpstr>
      <vt:lpstr>Policies Related to Program Logistics</vt:lpstr>
      <vt:lpstr>Points of Contact</vt:lpstr>
    </vt:vector>
  </TitlesOfParts>
  <Company>West Chester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Planning Training</dc:title>
  <dc:creator>White, Cara D.</dc:creator>
  <cp:lastModifiedBy>Maxwell, Jordan N</cp:lastModifiedBy>
  <cp:revision>110</cp:revision>
  <cp:lastPrinted>2017-08-08T14:52:13Z</cp:lastPrinted>
  <dcterms:created xsi:type="dcterms:W3CDTF">2016-06-27T12:16:12Z</dcterms:created>
  <dcterms:modified xsi:type="dcterms:W3CDTF">2019-04-13T22:21:31Z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0x01010004DAFF2B010C544FA0D5599AD7AFEA63</vt:lpwstr>
  </property>
  <property fmtid="{D5CDD505-2E9C-101B-9397-08002B2CF9AE}" pid="3" name="_dlc_DocIdItemGuid">
    <vt:lpwstr>ce084b2c-bb56-4f75-ac3c-0a5755eac9df</vt:lpwstr>
  </property>
</Properties>
</file>